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59" r:id="rId5"/>
    <p:sldId id="260" r:id="rId6"/>
    <p:sldId id="271" r:id="rId7"/>
    <p:sldId id="262" r:id="rId8"/>
    <p:sldId id="263" r:id="rId9"/>
    <p:sldId id="273" r:id="rId10"/>
    <p:sldId id="264" r:id="rId11"/>
    <p:sldId id="265" r:id="rId12"/>
    <p:sldId id="266" r:id="rId13"/>
    <p:sldId id="267" r:id="rId14"/>
    <p:sldId id="272" r:id="rId15"/>
    <p:sldId id="268" r:id="rId16"/>
    <p:sldId id="269" r:id="rId17"/>
    <p:sldId id="270"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10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4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970879064565153E-2"/>
          <c:y val="5.3872045710642878E-2"/>
          <c:w val="0.88012815885280893"/>
          <c:h val="0.79941570948847918"/>
        </c:manualLayout>
      </c:layout>
      <c:bar3DChart>
        <c:barDir val="bar"/>
        <c:grouping val="clustered"/>
        <c:varyColors val="0"/>
        <c:ser>
          <c:idx val="0"/>
          <c:order val="0"/>
          <c:tx>
            <c:strRef>
              <c:f>Hoja1!$B$2</c:f>
              <c:strCache>
                <c:ptCount val="1"/>
                <c:pt idx="0">
                  <c:v>FEMENINO</c:v>
                </c:pt>
              </c:strCache>
            </c:strRef>
          </c:tx>
          <c:spPr>
            <a:solidFill>
              <a:srgbClr val="FF0066"/>
            </a:solidFill>
            <a:ln>
              <a:noFill/>
            </a:ln>
            <a:effectLst/>
            <a:sp3d/>
          </c:spPr>
          <c:invertIfNegative val="0"/>
          <c:dLbls>
            <c:dLbl>
              <c:idx val="0"/>
              <c:layout>
                <c:manualLayout>
                  <c:x val="-4.08731500095166E-2"/>
                  <c:y val="-1.56790901673032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385801372915838E-2"/>
                  <c:y val="-1.874047084999114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0100983175743704E-2"/>
                  <c:y val="-2.26602433918170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7858328646496235E-2"/>
                  <c:y val="-1.5391995333202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8761338632139147E-2"/>
                  <c:y val="-1.560749724897582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Hoja1!$A$3:$A$7</c:f>
              <c:numCache>
                <c:formatCode>General</c:formatCode>
                <c:ptCount val="5"/>
                <c:pt idx="0">
                  <c:v>2012</c:v>
                </c:pt>
                <c:pt idx="1">
                  <c:v>2013</c:v>
                </c:pt>
                <c:pt idx="2">
                  <c:v>2014</c:v>
                </c:pt>
                <c:pt idx="3">
                  <c:v>2015</c:v>
                </c:pt>
                <c:pt idx="4">
                  <c:v>2016</c:v>
                </c:pt>
              </c:numCache>
            </c:numRef>
          </c:cat>
          <c:val>
            <c:numRef>
              <c:f>Hoja1!$B$3:$B$7</c:f>
              <c:numCache>
                <c:formatCode>General</c:formatCode>
                <c:ptCount val="5"/>
                <c:pt idx="0">
                  <c:v>42</c:v>
                </c:pt>
                <c:pt idx="1">
                  <c:v>52</c:v>
                </c:pt>
                <c:pt idx="2">
                  <c:v>29</c:v>
                </c:pt>
                <c:pt idx="3">
                  <c:v>62</c:v>
                </c:pt>
                <c:pt idx="4">
                  <c:v>9</c:v>
                </c:pt>
              </c:numCache>
            </c:numRef>
          </c:val>
          <c:shape val="cylinder"/>
        </c:ser>
        <c:ser>
          <c:idx val="1"/>
          <c:order val="1"/>
          <c:tx>
            <c:strRef>
              <c:f>Hoja1!$C$2</c:f>
              <c:strCache>
                <c:ptCount val="1"/>
                <c:pt idx="0">
                  <c:v>MASCULINO</c:v>
                </c:pt>
              </c:strCache>
            </c:strRef>
          </c:tx>
          <c:spPr>
            <a:solidFill>
              <a:srgbClr val="002060"/>
            </a:solidFill>
            <a:ln>
              <a:noFill/>
            </a:ln>
            <a:effectLst/>
            <a:sp3d/>
          </c:spPr>
          <c:invertIfNegative val="0"/>
          <c:dLbls>
            <c:dLbl>
              <c:idx val="0"/>
              <c:layout>
                <c:manualLayout>
                  <c:x val="-4.0852068175554271E-2"/>
                  <c:y val="-1.46054374459890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7658939757647047E-2"/>
                  <c:y val="-2.0728198811364711E-2"/>
                </c:manualLayout>
              </c:layout>
              <c:showLegendKey val="0"/>
              <c:showVal val="1"/>
              <c:showCatName val="0"/>
              <c:showSerName val="0"/>
              <c:showPercent val="0"/>
              <c:showBubbleSize val="0"/>
              <c:extLst>
                <c:ext xmlns:c15="http://schemas.microsoft.com/office/drawing/2012/chart" uri="{CE6537A1-D6FC-4f65-9D91-7224C49458BB}">
                  <c15:layout>
                    <c:manualLayout>
                      <c:w val="3.5078385117225712E-2"/>
                      <c:h val="6.1503137915199756E-2"/>
                    </c:manualLayout>
                  </c15:layout>
                </c:ext>
              </c:extLst>
            </c:dLbl>
            <c:dLbl>
              <c:idx val="2"/>
              <c:layout>
                <c:manualLayout>
                  <c:x val="-3.631411408535689E-2"/>
                  <c:y val="-1.84533760158903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8598932282528975E-2"/>
                  <c:y val="-2.00267328439141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176891356138425E-2"/>
                  <c:y val="-1.796717091061612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Hoja1!$A$3:$A$7</c:f>
              <c:numCache>
                <c:formatCode>General</c:formatCode>
                <c:ptCount val="5"/>
                <c:pt idx="0">
                  <c:v>2012</c:v>
                </c:pt>
                <c:pt idx="1">
                  <c:v>2013</c:v>
                </c:pt>
                <c:pt idx="2">
                  <c:v>2014</c:v>
                </c:pt>
                <c:pt idx="3">
                  <c:v>2015</c:v>
                </c:pt>
                <c:pt idx="4">
                  <c:v>2016</c:v>
                </c:pt>
              </c:numCache>
            </c:numRef>
          </c:cat>
          <c:val>
            <c:numRef>
              <c:f>Hoja1!$C$3:$C$7</c:f>
              <c:numCache>
                <c:formatCode>General</c:formatCode>
                <c:ptCount val="5"/>
                <c:pt idx="0">
                  <c:v>26</c:v>
                </c:pt>
                <c:pt idx="1">
                  <c:v>29</c:v>
                </c:pt>
                <c:pt idx="2">
                  <c:v>17</c:v>
                </c:pt>
                <c:pt idx="3">
                  <c:v>42</c:v>
                </c:pt>
                <c:pt idx="4">
                  <c:v>7</c:v>
                </c:pt>
              </c:numCache>
            </c:numRef>
          </c:val>
          <c:shape val="cylinder"/>
        </c:ser>
        <c:dLbls>
          <c:showLegendKey val="0"/>
          <c:showVal val="1"/>
          <c:showCatName val="0"/>
          <c:showSerName val="0"/>
          <c:showPercent val="0"/>
          <c:showBubbleSize val="0"/>
        </c:dLbls>
        <c:gapWidth val="40"/>
        <c:gapDepth val="77"/>
        <c:shape val="box"/>
        <c:axId val="121197568"/>
        <c:axId val="121197960"/>
        <c:axId val="0"/>
      </c:bar3DChart>
      <c:catAx>
        <c:axId val="12119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MX"/>
          </a:p>
        </c:txPr>
        <c:crossAx val="121197960"/>
        <c:crosses val="autoZero"/>
        <c:auto val="1"/>
        <c:lblAlgn val="ctr"/>
        <c:lblOffset val="100"/>
        <c:noMultiLvlLbl val="0"/>
      </c:catAx>
      <c:valAx>
        <c:axId val="121197960"/>
        <c:scaling>
          <c:orientation val="minMax"/>
        </c:scaling>
        <c:delete val="1"/>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21197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noFill/>
    <a:ln w="9525" cap="flat" cmpd="sng" algn="ctr">
      <a:solidFill>
        <a:schemeClr val="tx1">
          <a:lumMod val="15000"/>
          <a:lumOff val="85000"/>
        </a:schemeClr>
      </a:solidFill>
      <a:round/>
    </a:ln>
    <a:effectLst>
      <a:glow rad="12700">
        <a:schemeClr val="accent1">
          <a:alpha val="40000"/>
        </a:schemeClr>
      </a:glow>
      <a:softEdge rad="12700"/>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366F6629-5327-4C9A-B93D-5AC725AA3525}" type="datetimeFigureOut">
              <a:rPr lang="es-MX" smtClean="0"/>
              <a:t>02/12/2016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1E18EAB-08AA-4BF5-ADF6-C2B80C2FFAA3}" type="slidenum">
              <a:rPr lang="es-MX" smtClean="0"/>
              <a:t>‹Nº›</a:t>
            </a:fld>
            <a:endParaRPr lang="es-MX"/>
          </a:p>
        </p:txBody>
      </p:sp>
    </p:spTree>
    <p:extLst>
      <p:ext uri="{BB962C8B-B14F-4D97-AF65-F5344CB8AC3E}">
        <p14:creationId xmlns:p14="http://schemas.microsoft.com/office/powerpoint/2010/main" val="231312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66F6629-5327-4C9A-B93D-5AC725AA3525}" type="datetimeFigureOut">
              <a:rPr lang="es-MX" smtClean="0"/>
              <a:t>02/12/2016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1E18EAB-08AA-4BF5-ADF6-C2B80C2FFAA3}" type="slidenum">
              <a:rPr lang="es-MX" smtClean="0"/>
              <a:t>‹Nº›</a:t>
            </a:fld>
            <a:endParaRPr lang="es-MX"/>
          </a:p>
        </p:txBody>
      </p:sp>
    </p:spTree>
    <p:extLst>
      <p:ext uri="{BB962C8B-B14F-4D97-AF65-F5344CB8AC3E}">
        <p14:creationId xmlns:p14="http://schemas.microsoft.com/office/powerpoint/2010/main" val="220809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7" y="365125"/>
            <a:ext cx="1478756"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471488" y="365125"/>
            <a:ext cx="4321969"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66F6629-5327-4C9A-B93D-5AC725AA3525}" type="datetimeFigureOut">
              <a:rPr lang="es-MX" smtClean="0"/>
              <a:t>02/12/2016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1E18EAB-08AA-4BF5-ADF6-C2B80C2FFAA3}" type="slidenum">
              <a:rPr lang="es-MX" smtClean="0"/>
              <a:t>‹Nº›</a:t>
            </a:fld>
            <a:endParaRPr lang="es-MX"/>
          </a:p>
        </p:txBody>
      </p:sp>
    </p:spTree>
    <p:extLst>
      <p:ext uri="{BB962C8B-B14F-4D97-AF65-F5344CB8AC3E}">
        <p14:creationId xmlns:p14="http://schemas.microsoft.com/office/powerpoint/2010/main" val="145889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66F6629-5327-4C9A-B93D-5AC725AA3525}" type="datetimeFigureOut">
              <a:rPr lang="es-MX" smtClean="0"/>
              <a:t>02/12/2016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1E18EAB-08AA-4BF5-ADF6-C2B80C2FFAA3}" type="slidenum">
              <a:rPr lang="es-MX" smtClean="0"/>
              <a:t>‹Nº›</a:t>
            </a:fld>
            <a:endParaRPr lang="es-MX"/>
          </a:p>
        </p:txBody>
      </p:sp>
    </p:spTree>
    <p:extLst>
      <p:ext uri="{BB962C8B-B14F-4D97-AF65-F5344CB8AC3E}">
        <p14:creationId xmlns:p14="http://schemas.microsoft.com/office/powerpoint/2010/main" val="211589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66F6629-5327-4C9A-B93D-5AC725AA3525}" type="datetimeFigureOut">
              <a:rPr lang="es-MX" smtClean="0"/>
              <a:t>02/12/2016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1E18EAB-08AA-4BF5-ADF6-C2B80C2FFAA3}" type="slidenum">
              <a:rPr lang="es-MX" smtClean="0"/>
              <a:t>‹Nº›</a:t>
            </a:fld>
            <a:endParaRPr lang="es-MX"/>
          </a:p>
        </p:txBody>
      </p:sp>
    </p:spTree>
    <p:extLst>
      <p:ext uri="{BB962C8B-B14F-4D97-AF65-F5344CB8AC3E}">
        <p14:creationId xmlns:p14="http://schemas.microsoft.com/office/powerpoint/2010/main" val="127038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471487" y="1825625"/>
            <a:ext cx="2900363"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3486150" y="1825625"/>
            <a:ext cx="2900363"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366F6629-5327-4C9A-B93D-5AC725AA3525}" type="datetimeFigureOut">
              <a:rPr lang="es-MX" smtClean="0"/>
              <a:t>02/12/2016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1E18EAB-08AA-4BF5-ADF6-C2B80C2FFAA3}" type="slidenum">
              <a:rPr lang="es-MX" smtClean="0"/>
              <a:t>‹Nº›</a:t>
            </a:fld>
            <a:endParaRPr lang="es-MX"/>
          </a:p>
        </p:txBody>
      </p:sp>
    </p:spTree>
    <p:extLst>
      <p:ext uri="{BB962C8B-B14F-4D97-AF65-F5344CB8AC3E}">
        <p14:creationId xmlns:p14="http://schemas.microsoft.com/office/powerpoint/2010/main" val="138894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366F6629-5327-4C9A-B93D-5AC725AA3525}" type="datetimeFigureOut">
              <a:rPr lang="es-MX" smtClean="0"/>
              <a:t>02/12/2016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1E18EAB-08AA-4BF5-ADF6-C2B80C2FFAA3}" type="slidenum">
              <a:rPr lang="es-MX" smtClean="0"/>
              <a:t>‹Nº›</a:t>
            </a:fld>
            <a:endParaRPr lang="es-MX"/>
          </a:p>
        </p:txBody>
      </p:sp>
    </p:spTree>
    <p:extLst>
      <p:ext uri="{BB962C8B-B14F-4D97-AF65-F5344CB8AC3E}">
        <p14:creationId xmlns:p14="http://schemas.microsoft.com/office/powerpoint/2010/main" val="91100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366F6629-5327-4C9A-B93D-5AC725AA3525}" type="datetimeFigureOut">
              <a:rPr lang="es-MX" smtClean="0"/>
              <a:t>02/12/2016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1E18EAB-08AA-4BF5-ADF6-C2B80C2FFAA3}" type="slidenum">
              <a:rPr lang="es-MX" smtClean="0"/>
              <a:t>‹Nº›</a:t>
            </a:fld>
            <a:endParaRPr lang="es-MX"/>
          </a:p>
        </p:txBody>
      </p:sp>
    </p:spTree>
    <p:extLst>
      <p:ext uri="{BB962C8B-B14F-4D97-AF65-F5344CB8AC3E}">
        <p14:creationId xmlns:p14="http://schemas.microsoft.com/office/powerpoint/2010/main" val="125527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66F6629-5327-4C9A-B93D-5AC725AA3525}" type="datetimeFigureOut">
              <a:rPr lang="es-MX" smtClean="0"/>
              <a:t>02/12/2016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1E18EAB-08AA-4BF5-ADF6-C2B80C2FFAA3}" type="slidenum">
              <a:rPr lang="es-MX" smtClean="0"/>
              <a:t>‹Nº›</a:t>
            </a:fld>
            <a:endParaRPr lang="es-MX"/>
          </a:p>
        </p:txBody>
      </p:sp>
    </p:spTree>
    <p:extLst>
      <p:ext uri="{BB962C8B-B14F-4D97-AF65-F5344CB8AC3E}">
        <p14:creationId xmlns:p14="http://schemas.microsoft.com/office/powerpoint/2010/main" val="355587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66F6629-5327-4C9A-B93D-5AC725AA3525}" type="datetimeFigureOut">
              <a:rPr lang="es-MX" smtClean="0"/>
              <a:t>02/12/2016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1E18EAB-08AA-4BF5-ADF6-C2B80C2FFAA3}" type="slidenum">
              <a:rPr lang="es-MX" smtClean="0"/>
              <a:t>‹Nº›</a:t>
            </a:fld>
            <a:endParaRPr lang="es-MX"/>
          </a:p>
        </p:txBody>
      </p:sp>
    </p:spTree>
    <p:extLst>
      <p:ext uri="{BB962C8B-B14F-4D97-AF65-F5344CB8AC3E}">
        <p14:creationId xmlns:p14="http://schemas.microsoft.com/office/powerpoint/2010/main" val="91138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66F6629-5327-4C9A-B93D-5AC725AA3525}" type="datetimeFigureOut">
              <a:rPr lang="es-MX" smtClean="0"/>
              <a:t>02/12/2016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1E18EAB-08AA-4BF5-ADF6-C2B80C2FFAA3}" type="slidenum">
              <a:rPr lang="es-MX" smtClean="0"/>
              <a:t>‹Nº›</a:t>
            </a:fld>
            <a:endParaRPr lang="es-MX"/>
          </a:p>
        </p:txBody>
      </p:sp>
    </p:spTree>
    <p:extLst>
      <p:ext uri="{BB962C8B-B14F-4D97-AF65-F5344CB8AC3E}">
        <p14:creationId xmlns:p14="http://schemas.microsoft.com/office/powerpoint/2010/main" val="339364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6F6629-5327-4C9A-B93D-5AC725AA3525}" type="datetimeFigureOut">
              <a:rPr lang="es-MX" smtClean="0"/>
              <a:t>02/12/2016</a:t>
            </a:fld>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E18EAB-08AA-4BF5-ADF6-C2B80C2FFAA3}" type="slidenum">
              <a:rPr lang="es-MX" smtClean="0"/>
              <a:t>‹Nº›</a:t>
            </a:fld>
            <a:endParaRPr lang="es-MX"/>
          </a:p>
        </p:txBody>
      </p:sp>
    </p:spTree>
    <p:extLst>
      <p:ext uri="{BB962C8B-B14F-4D97-AF65-F5344CB8AC3E}">
        <p14:creationId xmlns:p14="http://schemas.microsoft.com/office/powerpoint/2010/main" val="687151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a:p>
        </p:txBody>
      </p:sp>
      <p:sp>
        <p:nvSpPr>
          <p:cNvPr id="3" name="Subtítulo 2"/>
          <p:cNvSpPr>
            <a:spLocks noGrp="1"/>
          </p:cNvSpPr>
          <p:nvPr>
            <p:ph type="subTitle" idx="1"/>
          </p:nvPr>
        </p:nvSpPr>
        <p:spPr/>
        <p:txBody>
          <a:bodyPr/>
          <a:lstStyle/>
          <a:p>
            <a:endParaRPr lang="es-MX"/>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8671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944673"/>
            <a:ext cx="7886700" cy="909884"/>
          </a:xfrm>
          <a:ln>
            <a:noFill/>
          </a:ln>
        </p:spPr>
        <p:txBody>
          <a:bodyPr>
            <a:normAutofit/>
          </a:bodyPr>
          <a:lstStyle/>
          <a:p>
            <a:pPr algn="ctr"/>
            <a:r>
              <a:rPr lang="es-MX" sz="2800" b="1" dirty="0" smtClean="0">
                <a:latin typeface="Arial" panose="020B0604020202020204" pitchFamily="34" charset="0"/>
                <a:cs typeface="Arial" panose="020B0604020202020204" pitchFamily="34" charset="0"/>
              </a:rPr>
              <a:t>DEPENDENCIAS PARTICIPANTES</a:t>
            </a:r>
            <a:endParaRPr lang="es-MX"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970469"/>
            <a:ext cx="7886700" cy="3992450"/>
          </a:xfrm>
        </p:spPr>
        <p:txBody>
          <a:bodyPr>
            <a:normAutofit/>
          </a:bodyPr>
          <a:lstStyle/>
          <a:p>
            <a:pPr algn="just"/>
            <a:r>
              <a:rPr lang="es-MX" sz="2000" dirty="0" smtClean="0"/>
              <a:t>DIF.</a:t>
            </a:r>
            <a:endParaRPr lang="es-MX" sz="2000" dirty="0"/>
          </a:p>
          <a:p>
            <a:pPr algn="just"/>
            <a:r>
              <a:rPr lang="es-MX" sz="2000" dirty="0"/>
              <a:t>SAPAZ (Sistema de Agua Potable y Alcantarillado de Zamora</a:t>
            </a:r>
            <a:r>
              <a:rPr lang="es-MX" sz="2000" dirty="0" smtClean="0"/>
              <a:t>). </a:t>
            </a:r>
            <a:endParaRPr lang="es-MX" sz="2000" dirty="0"/>
          </a:p>
          <a:p>
            <a:pPr algn="just"/>
            <a:r>
              <a:rPr lang="es-MX" sz="2000" dirty="0" smtClean="0"/>
              <a:t>CEDECO´S </a:t>
            </a:r>
            <a:r>
              <a:rPr lang="es-MX" sz="2000" dirty="0"/>
              <a:t>(Centro de Desarrollo Comunitario</a:t>
            </a:r>
            <a:r>
              <a:rPr lang="es-MX" sz="2000" dirty="0" smtClean="0"/>
              <a:t>).</a:t>
            </a:r>
            <a:endParaRPr lang="es-MX" sz="2000" dirty="0"/>
          </a:p>
          <a:p>
            <a:pPr algn="just"/>
            <a:r>
              <a:rPr lang="es-MX" sz="2000" dirty="0" smtClean="0"/>
              <a:t>Dirección de Servicios Municipales.</a:t>
            </a:r>
            <a:endParaRPr lang="es-MX" sz="2000" dirty="0"/>
          </a:p>
          <a:p>
            <a:pPr algn="just"/>
            <a:r>
              <a:rPr lang="es-MX" sz="2000" dirty="0"/>
              <a:t>Organización </a:t>
            </a:r>
            <a:r>
              <a:rPr lang="es-MX" sz="2000" dirty="0" smtClean="0"/>
              <a:t>Ciudadana. </a:t>
            </a:r>
            <a:endParaRPr lang="es-MX" sz="2000" dirty="0"/>
          </a:p>
        </p:txBody>
      </p:sp>
    </p:spTree>
    <p:extLst>
      <p:ext uri="{BB962C8B-B14F-4D97-AF65-F5344CB8AC3E}">
        <p14:creationId xmlns:p14="http://schemas.microsoft.com/office/powerpoint/2010/main" val="2631337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944673"/>
            <a:ext cx="7886700" cy="909884"/>
          </a:xfrm>
          <a:ln>
            <a:noFill/>
          </a:ln>
        </p:spPr>
        <p:txBody>
          <a:bodyPr>
            <a:normAutofit/>
          </a:bodyPr>
          <a:lstStyle/>
          <a:p>
            <a:pPr algn="ctr"/>
            <a:r>
              <a:rPr lang="es-MX" sz="2800" b="1" dirty="0" smtClean="0">
                <a:latin typeface="Arial" panose="020B0604020202020204" pitchFamily="34" charset="0"/>
                <a:cs typeface="Arial" panose="020B0604020202020204" pitchFamily="34" charset="0"/>
              </a:rPr>
              <a:t>DEPENDENCIAS PARTICIPANTES</a:t>
            </a:r>
            <a:endParaRPr lang="es-MX"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970469"/>
            <a:ext cx="7886700" cy="3992450"/>
          </a:xfrm>
        </p:spPr>
        <p:txBody>
          <a:bodyPr>
            <a:normAutofit/>
          </a:bodyPr>
          <a:lstStyle/>
          <a:p>
            <a:pPr algn="just"/>
            <a:r>
              <a:rPr lang="es-MX" sz="2000" dirty="0" smtClean="0"/>
              <a:t>Regiduría </a:t>
            </a:r>
            <a:r>
              <a:rPr lang="es-MX" sz="2000" dirty="0"/>
              <a:t>de </a:t>
            </a:r>
            <a:r>
              <a:rPr lang="es-MX" sz="2000" dirty="0" smtClean="0"/>
              <a:t>Educación</a:t>
            </a:r>
            <a:r>
              <a:rPr lang="es-MX" sz="2000" dirty="0"/>
              <a:t>.</a:t>
            </a:r>
          </a:p>
          <a:p>
            <a:pPr algn="just"/>
            <a:r>
              <a:rPr lang="es-MX" sz="2000" dirty="0"/>
              <a:t>Regiduría de Ecología y Medio </a:t>
            </a:r>
            <a:r>
              <a:rPr lang="es-MX" sz="2000" dirty="0" smtClean="0"/>
              <a:t>Ambiente</a:t>
            </a:r>
            <a:r>
              <a:rPr lang="es-MX" sz="2000" dirty="0"/>
              <a:t>.</a:t>
            </a:r>
          </a:p>
          <a:p>
            <a:pPr algn="just"/>
            <a:r>
              <a:rPr lang="es-MX" sz="2000" dirty="0" smtClean="0"/>
              <a:t>Dirección Seguridad Pública. </a:t>
            </a:r>
            <a:endParaRPr lang="es-MX" sz="2000" dirty="0"/>
          </a:p>
          <a:p>
            <a:pPr algn="just"/>
            <a:r>
              <a:rPr lang="es-MX" sz="2000" dirty="0" smtClean="0"/>
              <a:t>Jurisdicción </a:t>
            </a:r>
            <a:r>
              <a:rPr lang="es-MX" sz="2000" dirty="0"/>
              <a:t>Sanitaria N°2 (Vectores y Promoción de la Salud</a:t>
            </a:r>
            <a:r>
              <a:rPr lang="es-MX" sz="2000" dirty="0" smtClean="0"/>
              <a:t>).</a:t>
            </a:r>
          </a:p>
          <a:p>
            <a:pPr algn="just"/>
            <a:r>
              <a:rPr lang="es-MX" sz="2000" dirty="0" smtClean="0"/>
              <a:t>Oficialía Mayor.</a:t>
            </a:r>
            <a:endParaRPr lang="es-MX" sz="2000" dirty="0"/>
          </a:p>
          <a:p>
            <a:pPr marL="0" indent="0" algn="just">
              <a:buNone/>
            </a:pPr>
            <a:endParaRPr lang="es-MX" sz="2000" dirty="0"/>
          </a:p>
        </p:txBody>
      </p:sp>
    </p:spTree>
    <p:extLst>
      <p:ext uri="{BB962C8B-B14F-4D97-AF65-F5344CB8AC3E}">
        <p14:creationId xmlns:p14="http://schemas.microsoft.com/office/powerpoint/2010/main" val="2164821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944673"/>
            <a:ext cx="7886700" cy="909884"/>
          </a:xfrm>
          <a:ln>
            <a:noFill/>
          </a:ln>
        </p:spPr>
        <p:txBody>
          <a:bodyPr>
            <a:normAutofit/>
          </a:bodyPr>
          <a:lstStyle/>
          <a:p>
            <a:pPr algn="ctr"/>
            <a:r>
              <a:rPr lang="es-MX" sz="2800" b="1" dirty="0" smtClean="0">
                <a:latin typeface="Arial" panose="020B0604020202020204" pitchFamily="34" charset="0"/>
                <a:cs typeface="Arial" panose="020B0604020202020204" pitchFamily="34" charset="0"/>
              </a:rPr>
              <a:t>CRITERIOS DE EVALUACIÓN</a:t>
            </a:r>
            <a:endParaRPr lang="es-MX"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994219"/>
            <a:ext cx="7886700" cy="1395729"/>
          </a:xfrm>
        </p:spPr>
        <p:txBody>
          <a:bodyPr>
            <a:normAutofit/>
          </a:bodyPr>
          <a:lstStyle/>
          <a:p>
            <a:pPr algn="just"/>
            <a:r>
              <a:rPr lang="es-MX" sz="2000" dirty="0"/>
              <a:t>Casos </a:t>
            </a:r>
            <a:r>
              <a:rPr lang="es-MX" sz="2000" dirty="0"/>
              <a:t>confirmados de </a:t>
            </a:r>
            <a:r>
              <a:rPr lang="es-MX" sz="2000" dirty="0"/>
              <a:t>Dengue.</a:t>
            </a:r>
            <a:endParaRPr lang="es-MX" sz="2000" dirty="0"/>
          </a:p>
          <a:p>
            <a:pPr algn="just"/>
            <a:r>
              <a:rPr lang="es-MX" sz="2000" dirty="0"/>
              <a:t>Cacharro recolectado.</a:t>
            </a:r>
            <a:endParaRPr lang="es-MX" sz="2000" dirty="0"/>
          </a:p>
        </p:txBody>
      </p:sp>
      <p:pic>
        <p:nvPicPr>
          <p:cNvPr id="2050" name="Picture 2" descr="Resultado de imagen para mapa de zam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343" y="2941734"/>
            <a:ext cx="4361007" cy="283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84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randombar(horizontal)">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790125"/>
            <a:ext cx="7886700" cy="909884"/>
          </a:xfrm>
          <a:ln>
            <a:noFill/>
          </a:ln>
        </p:spPr>
        <p:txBody>
          <a:bodyPr>
            <a:normAutofit/>
          </a:bodyPr>
          <a:lstStyle/>
          <a:p>
            <a:pPr algn="ctr"/>
            <a:r>
              <a:rPr lang="es-MX" sz="2800" b="1" dirty="0" smtClean="0">
                <a:latin typeface="Arial" panose="020B0604020202020204" pitchFamily="34" charset="0"/>
                <a:cs typeface="Arial" panose="020B0604020202020204" pitchFamily="34" charset="0"/>
              </a:rPr>
              <a:t>RESULTADOS</a:t>
            </a:r>
            <a:endParaRPr lang="es-MX"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806884"/>
            <a:ext cx="7886700" cy="965916"/>
          </a:xfrm>
        </p:spPr>
        <p:txBody>
          <a:bodyPr>
            <a:normAutofit/>
          </a:bodyPr>
          <a:lstStyle/>
          <a:p>
            <a:pPr marL="0" indent="0" algn="just">
              <a:buNone/>
            </a:pPr>
            <a:r>
              <a:rPr lang="es-MX" sz="2000" dirty="0"/>
              <a:t>Se han </a:t>
            </a:r>
            <a:r>
              <a:rPr lang="es-MX" sz="2000" dirty="0" err="1" smtClean="0"/>
              <a:t>descacharrizado</a:t>
            </a:r>
            <a:r>
              <a:rPr lang="es-MX" sz="2000" dirty="0" smtClean="0"/>
              <a:t> </a:t>
            </a:r>
            <a:r>
              <a:rPr lang="es-MX" sz="2000" dirty="0"/>
              <a:t>116 colonias y 11 panteones, recolectando hasta el mes de octubre de este año 580 toneladas de cacharro</a:t>
            </a:r>
            <a:r>
              <a:rPr lang="es-MX" sz="2000" dirty="0" smtClean="0"/>
              <a:t>.</a:t>
            </a:r>
            <a:endParaRPr lang="es-MX" sz="2000" dirty="0"/>
          </a:p>
        </p:txBody>
      </p:sp>
      <p:pic>
        <p:nvPicPr>
          <p:cNvPr id="1028" name="Picture 4" descr="Resultado de imagen para descacharrizacion en zam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34" y="3199402"/>
            <a:ext cx="3163990" cy="17797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descacharrizacion en zam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236" y="3199402"/>
            <a:ext cx="3157352" cy="177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619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randombar(horizontal)">
                                      <p:cBhvr>
                                        <p:cTn id="16" dur="500"/>
                                        <p:tgtEl>
                                          <p:spTgt spid="1028"/>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randombar(horizontal)">
                                      <p:cBhvr>
                                        <p:cTn id="2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0" y="748835"/>
            <a:ext cx="5701919" cy="5360329"/>
          </a:xfrm>
          <a:prstGeom prst="rect">
            <a:avLst/>
          </a:prstGeom>
        </p:spPr>
      </p:pic>
    </p:spTree>
    <p:extLst>
      <p:ext uri="{BB962C8B-B14F-4D97-AF65-F5344CB8AC3E}">
        <p14:creationId xmlns:p14="http://schemas.microsoft.com/office/powerpoint/2010/main" val="2693580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613587"/>
            <a:ext cx="7886700" cy="909884"/>
          </a:xfrm>
          <a:ln>
            <a:noFill/>
          </a:ln>
        </p:spPr>
        <p:txBody>
          <a:bodyPr>
            <a:normAutofit/>
          </a:bodyPr>
          <a:lstStyle/>
          <a:p>
            <a:pPr algn="ctr"/>
            <a:r>
              <a:rPr lang="es-MX" sz="2600" b="1" dirty="0" smtClean="0">
                <a:latin typeface="Arial" panose="020B0604020202020204" pitchFamily="34" charset="0"/>
                <a:cs typeface="Arial" panose="020B0604020202020204" pitchFamily="34" charset="0"/>
              </a:rPr>
              <a:t>CASOS CONFIRMADOS DE DENGUE POR AÑO*</a:t>
            </a:r>
            <a:endParaRPr lang="es-MX" sz="2600" b="1" dirty="0">
              <a:latin typeface="Arial" panose="020B0604020202020204" pitchFamily="34" charset="0"/>
              <a:cs typeface="Arial" panose="020B0604020202020204" pitchFamily="34" charset="0"/>
            </a:endParaRPr>
          </a:p>
        </p:txBody>
      </p:sp>
      <p:graphicFrame>
        <p:nvGraphicFramePr>
          <p:cNvPr id="8" name="Gráfico 7"/>
          <p:cNvGraphicFramePr>
            <a:graphicFrameLocks/>
          </p:cNvGraphicFramePr>
          <p:nvPr>
            <p:extLst>
              <p:ext uri="{D42A27DB-BD31-4B8C-83A1-F6EECF244321}">
                <p14:modId xmlns:p14="http://schemas.microsoft.com/office/powerpoint/2010/main" val="3108157732"/>
              </p:ext>
            </p:extLst>
          </p:nvPr>
        </p:nvGraphicFramePr>
        <p:xfrm>
          <a:off x="374073" y="1354772"/>
          <a:ext cx="8395854" cy="4383869"/>
        </p:xfrm>
        <a:graphic>
          <a:graphicData uri="http://schemas.openxmlformats.org/drawingml/2006/chart">
            <c:chart xmlns:c="http://schemas.openxmlformats.org/drawingml/2006/chart" xmlns:r="http://schemas.openxmlformats.org/officeDocument/2006/relationships" r:id="rId3"/>
          </a:graphicData>
        </a:graphic>
      </p:graphicFrame>
      <p:sp>
        <p:nvSpPr>
          <p:cNvPr id="3" name="2 CuadroTexto"/>
          <p:cNvSpPr txBox="1"/>
          <p:nvPr/>
        </p:nvSpPr>
        <p:spPr>
          <a:xfrm>
            <a:off x="472966" y="5849003"/>
            <a:ext cx="2642775" cy="307777"/>
          </a:xfrm>
          <a:prstGeom prst="rect">
            <a:avLst/>
          </a:prstGeom>
          <a:noFill/>
        </p:spPr>
        <p:txBody>
          <a:bodyPr wrap="none" rtlCol="0">
            <a:spAutoFit/>
          </a:bodyPr>
          <a:lstStyle/>
          <a:p>
            <a:r>
              <a:rPr lang="es-MX" sz="1400" dirty="0" smtClean="0">
                <a:solidFill>
                  <a:srgbClr val="C00000"/>
                </a:solidFill>
              </a:rPr>
              <a:t>*2016 hasta el mes de noviembre</a:t>
            </a:r>
            <a:endParaRPr lang="es-MX" sz="1400" dirty="0">
              <a:solidFill>
                <a:srgbClr val="C00000"/>
              </a:solidFill>
            </a:endParaRPr>
          </a:p>
        </p:txBody>
      </p:sp>
    </p:spTree>
    <p:extLst>
      <p:ext uri="{BB962C8B-B14F-4D97-AF65-F5344CB8AC3E}">
        <p14:creationId xmlns:p14="http://schemas.microsoft.com/office/powerpoint/2010/main" val="163830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944673"/>
            <a:ext cx="7886700" cy="909884"/>
          </a:xfrm>
          <a:ln>
            <a:noFill/>
          </a:ln>
        </p:spPr>
        <p:txBody>
          <a:bodyPr>
            <a:normAutofit/>
          </a:bodyPr>
          <a:lstStyle/>
          <a:p>
            <a:pPr algn="ctr"/>
            <a:r>
              <a:rPr lang="es-MX" sz="2800" b="1" dirty="0" smtClean="0">
                <a:latin typeface="Arial" panose="020B0604020202020204" pitchFamily="34" charset="0"/>
                <a:cs typeface="Arial" panose="020B0604020202020204" pitchFamily="34" charset="0"/>
              </a:rPr>
              <a:t>CONCLUSIÓN</a:t>
            </a:r>
            <a:endParaRPr lang="es-MX"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970469"/>
            <a:ext cx="7886700" cy="3992450"/>
          </a:xfrm>
        </p:spPr>
        <p:txBody>
          <a:bodyPr>
            <a:normAutofit/>
          </a:bodyPr>
          <a:lstStyle/>
          <a:p>
            <a:pPr algn="just"/>
            <a:r>
              <a:rPr lang="es-MX" sz="2000" dirty="0"/>
              <a:t>El éxito del programa se debe a la participación de todos los integrantes del equipo, principalmente de la ciudadanía, ya que han respondido de manera favorable.</a:t>
            </a:r>
          </a:p>
          <a:p>
            <a:pPr algn="just"/>
            <a:endParaRPr lang="es-MX" sz="2000" dirty="0"/>
          </a:p>
          <a:p>
            <a:pPr algn="just"/>
            <a:r>
              <a:rPr lang="es-MX" sz="2000" dirty="0"/>
              <a:t>Estamos convencidos que la información y la educación son primordiales para lograr un cambio en la ciudadanía y solo gracias a ello, vamos mejorando la calidad de vida de los ciudadanos. </a:t>
            </a: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b="12273"/>
          <a:stretch/>
        </p:blipFill>
        <p:spPr>
          <a:xfrm>
            <a:off x="5980693" y="3761518"/>
            <a:ext cx="2714429" cy="2379794"/>
          </a:xfrm>
          <a:prstGeom prst="rect">
            <a:avLst/>
          </a:prstGeom>
        </p:spPr>
      </p:pic>
    </p:spTree>
    <p:extLst>
      <p:ext uri="{BB962C8B-B14F-4D97-AF65-F5344CB8AC3E}">
        <p14:creationId xmlns:p14="http://schemas.microsoft.com/office/powerpoint/2010/main" val="2835622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2435671"/>
            <a:ext cx="7886700" cy="1986658"/>
          </a:xfrm>
          <a:ln>
            <a:noFill/>
          </a:ln>
        </p:spPr>
        <p:txBody>
          <a:bodyPr>
            <a:normAutofit fontScale="90000"/>
          </a:bodyPr>
          <a:lstStyle/>
          <a:p>
            <a:pPr algn="ctr"/>
            <a:r>
              <a:rPr lang="es-MX" sz="2400" b="1" dirty="0" smtClean="0">
                <a:latin typeface="Arial" panose="020B0604020202020204" pitchFamily="34" charset="0"/>
                <a:cs typeface="Arial" panose="020B0604020202020204" pitchFamily="34" charset="0"/>
              </a:rPr>
              <a:t>Gobierno Municipal de Zamora Michoacán</a:t>
            </a:r>
            <a:r>
              <a:rPr lang="es-MX" sz="3100" b="1" dirty="0" smtClean="0">
                <a:latin typeface="Arial" panose="020B0604020202020204" pitchFamily="34" charset="0"/>
                <a:cs typeface="Arial" panose="020B0604020202020204" pitchFamily="34" charset="0"/>
              </a:rPr>
              <a:t/>
            </a:r>
            <a:br>
              <a:rPr lang="es-MX" sz="3100" b="1" dirty="0" smtClean="0">
                <a:latin typeface="Arial" panose="020B0604020202020204" pitchFamily="34" charset="0"/>
                <a:cs typeface="Arial" panose="020B0604020202020204" pitchFamily="34" charset="0"/>
              </a:rPr>
            </a:br>
            <a:r>
              <a:rPr lang="es-MX" sz="2800" b="1" dirty="0">
                <a:latin typeface="Arial" panose="020B0604020202020204" pitchFamily="34" charset="0"/>
                <a:cs typeface="Arial" panose="020B0604020202020204" pitchFamily="34" charset="0"/>
              </a:rPr>
              <a:t/>
            </a:r>
            <a:br>
              <a:rPr lang="es-MX" sz="2800" b="1" dirty="0">
                <a:latin typeface="Arial" panose="020B0604020202020204" pitchFamily="34" charset="0"/>
                <a:cs typeface="Arial" panose="020B0604020202020204" pitchFamily="34" charset="0"/>
              </a:rPr>
            </a:br>
            <a:r>
              <a:rPr lang="es-MX" sz="2000" b="1" dirty="0" smtClean="0">
                <a:latin typeface="Arial" panose="020B0604020202020204" pitchFamily="34" charset="0"/>
                <a:cs typeface="Arial" panose="020B0604020202020204" pitchFamily="34" charset="0"/>
              </a:rPr>
              <a:t>Dr. José Carlos Lugo Godínez</a:t>
            </a:r>
            <a:r>
              <a:rPr lang="es-MX" sz="2800" b="1" dirty="0" smtClean="0">
                <a:latin typeface="Arial" panose="020B0604020202020204" pitchFamily="34" charset="0"/>
                <a:cs typeface="Arial" panose="020B0604020202020204" pitchFamily="34" charset="0"/>
              </a:rPr>
              <a:t/>
            </a:r>
            <a:br>
              <a:rPr lang="es-MX" sz="2800" b="1" dirty="0" smtClean="0">
                <a:latin typeface="Arial" panose="020B0604020202020204" pitchFamily="34" charset="0"/>
                <a:cs typeface="Arial" panose="020B0604020202020204" pitchFamily="34" charset="0"/>
              </a:rPr>
            </a:br>
            <a:r>
              <a:rPr lang="es-MX" sz="1700" dirty="0" smtClean="0">
                <a:latin typeface="Arial" panose="020B0604020202020204" pitchFamily="34" charset="0"/>
                <a:cs typeface="Arial" panose="020B0604020202020204" pitchFamily="34" charset="0"/>
              </a:rPr>
              <a:t>Presidente Municipal</a:t>
            </a:r>
            <a:r>
              <a:rPr lang="es-MX" sz="2000" dirty="0" smtClean="0">
                <a:latin typeface="Arial" panose="020B0604020202020204" pitchFamily="34" charset="0"/>
                <a:cs typeface="Arial" panose="020B0604020202020204" pitchFamily="34" charset="0"/>
              </a:rPr>
              <a:t/>
            </a:r>
            <a:br>
              <a:rPr lang="es-MX" sz="2000" dirty="0" smtClean="0">
                <a:latin typeface="Arial" panose="020B0604020202020204" pitchFamily="34" charset="0"/>
                <a:cs typeface="Arial" panose="020B0604020202020204" pitchFamily="34" charset="0"/>
              </a:rPr>
            </a:br>
            <a:r>
              <a:rPr lang="es-MX" sz="2400" dirty="0">
                <a:latin typeface="Arial" panose="020B0604020202020204" pitchFamily="34" charset="0"/>
                <a:cs typeface="Arial" panose="020B0604020202020204" pitchFamily="34" charset="0"/>
              </a:rPr>
              <a:t/>
            </a:r>
            <a:br>
              <a:rPr lang="es-MX" sz="2400" dirty="0">
                <a:latin typeface="Arial" panose="020B0604020202020204" pitchFamily="34" charset="0"/>
                <a:cs typeface="Arial" panose="020B0604020202020204" pitchFamily="34" charset="0"/>
              </a:rPr>
            </a:br>
            <a:r>
              <a:rPr lang="es-MX" sz="2000" b="1" dirty="0" smtClean="0">
                <a:latin typeface="Arial" panose="020B0604020202020204" pitchFamily="34" charset="0"/>
                <a:cs typeface="Arial" panose="020B0604020202020204" pitchFamily="34" charset="0"/>
              </a:rPr>
              <a:t>Dra. Alejandra Espinosa Aguilera</a:t>
            </a:r>
            <a:r>
              <a:rPr lang="es-MX" sz="2000" b="1" dirty="0">
                <a:latin typeface="Arial" panose="020B0604020202020204" pitchFamily="34" charset="0"/>
                <a:cs typeface="Arial" panose="020B0604020202020204" pitchFamily="34" charset="0"/>
              </a:rPr>
              <a:t/>
            </a:r>
            <a:br>
              <a:rPr lang="es-MX" sz="2000" b="1" dirty="0">
                <a:latin typeface="Arial" panose="020B0604020202020204" pitchFamily="34" charset="0"/>
                <a:cs typeface="Arial" panose="020B0604020202020204" pitchFamily="34" charset="0"/>
              </a:rPr>
            </a:br>
            <a:r>
              <a:rPr lang="es-MX" sz="1700" dirty="0" smtClean="0">
                <a:latin typeface="Arial" panose="020B0604020202020204" pitchFamily="34" charset="0"/>
                <a:cs typeface="Arial" panose="020B0604020202020204" pitchFamily="34" charset="0"/>
              </a:rPr>
              <a:t>Regidora de Salud y Asistencia Social</a:t>
            </a:r>
            <a:endParaRPr lang="es-MX" sz="1700" dirty="0">
              <a:latin typeface="Arial" panose="020B0604020202020204" pitchFamily="34" charset="0"/>
              <a:cs typeface="Arial" panose="020B0604020202020204" pitchFamily="34" charset="0"/>
            </a:endParaRPr>
          </a:p>
        </p:txBody>
      </p:sp>
      <p:sp>
        <p:nvSpPr>
          <p:cNvPr id="3" name="CuadroTexto 2"/>
          <p:cNvSpPr txBox="1"/>
          <p:nvPr/>
        </p:nvSpPr>
        <p:spPr>
          <a:xfrm>
            <a:off x="3527547" y="5132333"/>
            <a:ext cx="2088905" cy="338554"/>
          </a:xfrm>
          <a:prstGeom prst="rect">
            <a:avLst/>
          </a:prstGeom>
          <a:noFill/>
        </p:spPr>
        <p:txBody>
          <a:bodyPr wrap="none" rtlCol="0">
            <a:spAutoFit/>
          </a:bodyPr>
          <a:lstStyle/>
          <a:p>
            <a:r>
              <a:rPr lang="es-MX" sz="1600" dirty="0" smtClean="0">
                <a:latin typeface="Arial" panose="020B0604020202020204" pitchFamily="34" charset="0"/>
                <a:cs typeface="Arial" panose="020B0604020202020204" pitchFamily="34" charset="0"/>
              </a:rPr>
              <a:t>www.zamora.gob.mx</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140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944673"/>
            <a:ext cx="7886700" cy="909884"/>
          </a:xfrm>
          <a:ln>
            <a:noFill/>
          </a:ln>
        </p:spPr>
        <p:txBody>
          <a:bodyPr>
            <a:normAutofit/>
          </a:bodyPr>
          <a:lstStyle/>
          <a:p>
            <a:pPr algn="ctr"/>
            <a:r>
              <a:rPr lang="es-MX" sz="2800" b="1" dirty="0" smtClean="0">
                <a:latin typeface="Arial" panose="020B0604020202020204" pitchFamily="34" charset="0"/>
                <a:cs typeface="Arial" panose="020B0604020202020204" pitchFamily="34" charset="0"/>
              </a:rPr>
              <a:t>DATOS GENERALES</a:t>
            </a:r>
            <a:endParaRPr lang="es-MX"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970469"/>
            <a:ext cx="7886700" cy="3992450"/>
          </a:xfrm>
        </p:spPr>
        <p:txBody>
          <a:bodyPr/>
          <a:lstStyle/>
          <a:p>
            <a:pPr marL="0" indent="0" algn="just">
              <a:buNone/>
            </a:pPr>
            <a:r>
              <a:rPr lang="es-MX" sz="2000" dirty="0"/>
              <a:t>Zamora de Hidalgo, es el municipio 108 del estado de Michoacán, región importante productora de cultivos de zarzamora y fresa, destaca por su actividad industrial con procesadoras y empacadoras que exportan principalmente al extranjero</a:t>
            </a:r>
            <a:r>
              <a:rPr lang="es-MX" sz="2000" dirty="0" smtClean="0"/>
              <a:t>.</a:t>
            </a:r>
            <a:endParaRPr lang="es-MX" sz="2000" dirty="0"/>
          </a:p>
        </p:txBody>
      </p:sp>
      <p:pic>
        <p:nvPicPr>
          <p:cNvPr id="1026" name="Picture 2" descr="Resultado de imagen para macrolocalizacion de zamora michoa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892" y="3670478"/>
            <a:ext cx="3100458" cy="2065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832" y="3884188"/>
            <a:ext cx="2076892" cy="1449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905" y="3670478"/>
            <a:ext cx="1414095" cy="1876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378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500"/>
                                        <p:tgtEl>
                                          <p:spTgt spid="1026"/>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randombar(horizontal)">
                                      <p:cBhvr>
                                        <p:cTn id="20" dur="500"/>
                                        <p:tgtEl>
                                          <p:spTgt spid="1028"/>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944673"/>
            <a:ext cx="7886700" cy="909884"/>
          </a:xfrm>
          <a:ln>
            <a:noFill/>
          </a:ln>
        </p:spPr>
        <p:txBody>
          <a:bodyPr>
            <a:normAutofit/>
          </a:bodyPr>
          <a:lstStyle/>
          <a:p>
            <a:pPr algn="ctr"/>
            <a:r>
              <a:rPr lang="es-MX" sz="2800" b="1" dirty="0" smtClean="0">
                <a:latin typeface="Arial" panose="020B0604020202020204" pitchFamily="34" charset="0"/>
                <a:cs typeface="Arial" panose="020B0604020202020204" pitchFamily="34" charset="0"/>
              </a:rPr>
              <a:t>DATOS GENERALES</a:t>
            </a:r>
            <a:endParaRPr lang="es-MX"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970469"/>
            <a:ext cx="7886700" cy="3992450"/>
          </a:xfrm>
        </p:spPr>
        <p:txBody>
          <a:bodyPr/>
          <a:lstStyle/>
          <a:p>
            <a:pPr marL="0" indent="0" algn="just">
              <a:buNone/>
            </a:pPr>
            <a:r>
              <a:rPr lang="es-MX" sz="2000" dirty="0" smtClean="0"/>
              <a:t>Su </a:t>
            </a:r>
            <a:r>
              <a:rPr lang="es-MX" sz="2000" dirty="0"/>
              <a:t>población de 186,102 habitantes, ocupa el tercer lugar entre las ciudades del estado. El clima es templado tropical, en la mayor parte del año es soleado, teniendo abundantes lluvias en verano.</a:t>
            </a:r>
          </a:p>
          <a:p>
            <a:pPr algn="just"/>
            <a:endParaRPr lang="es-MX" dirty="0" smtClean="0"/>
          </a:p>
          <a:p>
            <a:pPr algn="just"/>
            <a:endParaRPr lang="es-MX" dirty="0"/>
          </a:p>
        </p:txBody>
      </p:sp>
      <p:pic>
        <p:nvPicPr>
          <p:cNvPr id="2054" name="Picture 6" descr="Resultado de imagen para zamora michoacan"/>
          <p:cNvPicPr>
            <a:picLocks noChangeAspect="1" noChangeArrowheads="1"/>
          </p:cNvPicPr>
          <p:nvPr/>
        </p:nvPicPr>
        <p:blipFill rotWithShape="1">
          <a:blip r:embed="rId3">
            <a:extLst>
              <a:ext uri="{28A0092B-C50C-407E-A947-70E740481C1C}">
                <a14:useLocalDpi xmlns:a14="http://schemas.microsoft.com/office/drawing/2010/main" val="0"/>
              </a:ext>
            </a:extLst>
          </a:blip>
          <a:srcRect b="5557"/>
          <a:stretch/>
        </p:blipFill>
        <p:spPr bwMode="auto">
          <a:xfrm>
            <a:off x="2113742" y="2982113"/>
            <a:ext cx="4916516" cy="30713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076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randombar(horizontal)">
                                      <p:cBhvr>
                                        <p:cTn id="1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944673"/>
            <a:ext cx="7886700" cy="909884"/>
          </a:xfrm>
          <a:ln>
            <a:noFill/>
          </a:ln>
        </p:spPr>
        <p:txBody>
          <a:bodyPr>
            <a:normAutofit/>
          </a:bodyPr>
          <a:lstStyle/>
          <a:p>
            <a:pPr algn="ctr"/>
            <a:r>
              <a:rPr lang="es-MX" sz="2800" b="1" dirty="0" smtClean="0">
                <a:latin typeface="Arial" panose="020B0604020202020204" pitchFamily="34" charset="0"/>
                <a:cs typeface="Arial" panose="020B0604020202020204" pitchFamily="34" charset="0"/>
              </a:rPr>
              <a:t>ANTECEDENTES</a:t>
            </a:r>
            <a:endParaRPr lang="es-MX"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970469"/>
            <a:ext cx="7886700" cy="3992450"/>
          </a:xfrm>
        </p:spPr>
        <p:txBody>
          <a:bodyPr/>
          <a:lstStyle/>
          <a:p>
            <a:pPr marL="0" indent="0" algn="just">
              <a:buNone/>
            </a:pPr>
            <a:r>
              <a:rPr lang="es-MX" sz="2000" dirty="0"/>
              <a:t>En el año 2015, Zamora presentó un brote de dengue, con </a:t>
            </a:r>
            <a:r>
              <a:rPr lang="es-MX" sz="2000" dirty="0" smtClean="0"/>
              <a:t>104 </a:t>
            </a:r>
            <a:r>
              <a:rPr lang="es-MX" sz="2000" dirty="0"/>
              <a:t>casos confirmados, siendo este nuestro motivo principal para implementar actividades que ayudaran a disminuir la incidencia de </a:t>
            </a:r>
            <a:r>
              <a:rPr lang="es-MX" sz="2000" dirty="0" err="1"/>
              <a:t>Arbovirosis</a:t>
            </a:r>
            <a:r>
              <a:rPr lang="es-MX" sz="2000" dirty="0"/>
              <a:t> en el municipio.  </a:t>
            </a:r>
          </a:p>
        </p:txBody>
      </p:sp>
      <p:pic>
        <p:nvPicPr>
          <p:cNvPr id="3074" name="Picture 2" descr="Resultado de imagen para brote de deng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509" y="3347131"/>
            <a:ext cx="4428981" cy="24900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049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randombar(horizontal)">
                                      <p:cBhvr>
                                        <p:cTn id="1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944673"/>
            <a:ext cx="7886700" cy="909884"/>
          </a:xfrm>
          <a:ln>
            <a:noFill/>
          </a:ln>
        </p:spPr>
        <p:txBody>
          <a:bodyPr>
            <a:normAutofit/>
          </a:bodyPr>
          <a:lstStyle/>
          <a:p>
            <a:pPr algn="ctr"/>
            <a:r>
              <a:rPr lang="es-MX" sz="2800" b="1" dirty="0" smtClean="0">
                <a:latin typeface="Arial" panose="020B0604020202020204" pitchFamily="34" charset="0"/>
                <a:cs typeface="Arial" panose="020B0604020202020204" pitchFamily="34" charset="0"/>
              </a:rPr>
              <a:t>OBJETIVO</a:t>
            </a:r>
            <a:endParaRPr lang="es-MX"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970469"/>
            <a:ext cx="7886700" cy="3992450"/>
          </a:xfrm>
        </p:spPr>
        <p:txBody>
          <a:bodyPr/>
          <a:lstStyle/>
          <a:p>
            <a:pPr marL="0" indent="0" algn="just">
              <a:buNone/>
            </a:pPr>
            <a:r>
              <a:rPr lang="es-MX" sz="2000" dirty="0"/>
              <a:t>Eliminar los criaderos que facilitan la reproducción del mosquito Aedes </a:t>
            </a:r>
            <a:r>
              <a:rPr lang="es-MX" sz="2000" dirty="0" err="1"/>
              <a:t>Aegypti</a:t>
            </a:r>
            <a:r>
              <a:rPr lang="es-MX" sz="2000" dirty="0"/>
              <a:t> transmisor de Dengue, </a:t>
            </a:r>
            <a:r>
              <a:rPr lang="es-MX" sz="2000" dirty="0" err="1"/>
              <a:t>Zika</a:t>
            </a:r>
            <a:r>
              <a:rPr lang="es-MX" sz="2000" dirty="0"/>
              <a:t> y </a:t>
            </a:r>
            <a:r>
              <a:rPr lang="es-MX" sz="2000" dirty="0" err="1"/>
              <a:t>Chikungunya</a:t>
            </a:r>
            <a:r>
              <a:rPr lang="es-MX" sz="2000" dirty="0"/>
              <a:t>, disminuyendo así las enfermedades transmitidas por este vector.</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097" y="2799230"/>
            <a:ext cx="2956253" cy="2956253"/>
          </a:xfrm>
          <a:prstGeom prst="rect">
            <a:avLst/>
          </a:prstGeom>
        </p:spPr>
      </p:pic>
    </p:spTree>
    <p:extLst>
      <p:ext uri="{BB962C8B-B14F-4D97-AF65-F5344CB8AC3E}">
        <p14:creationId xmlns:p14="http://schemas.microsoft.com/office/powerpoint/2010/main" val="939812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944673"/>
            <a:ext cx="7886700" cy="909884"/>
          </a:xfrm>
          <a:ln>
            <a:noFill/>
          </a:ln>
        </p:spPr>
        <p:txBody>
          <a:bodyPr>
            <a:normAutofit/>
          </a:bodyPr>
          <a:lstStyle/>
          <a:p>
            <a:pPr algn="ctr"/>
            <a:r>
              <a:rPr lang="es-MX" sz="2800" b="1" dirty="0" smtClean="0">
                <a:latin typeface="Arial" panose="020B0604020202020204" pitchFamily="34" charset="0"/>
                <a:cs typeface="Arial" panose="020B0604020202020204" pitchFamily="34" charset="0"/>
              </a:rPr>
              <a:t>NORMATIVIDAD</a:t>
            </a:r>
            <a:endParaRPr lang="es-MX"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970469"/>
            <a:ext cx="7886700" cy="3992450"/>
          </a:xfrm>
        </p:spPr>
        <p:txBody>
          <a:bodyPr/>
          <a:lstStyle/>
          <a:p>
            <a:pPr marL="0" indent="0" algn="just">
              <a:buNone/>
            </a:pPr>
            <a:r>
              <a:rPr lang="es-MX" sz="2000" dirty="0" smtClean="0"/>
              <a:t>El Gobierno municipal de Zamora Michoacán, preocupado por el alto índice de casos de Dengue presentados en el municipio, se propuso la iniciativa al Cabildo para su aprobación del Reglamento de Saneamiento Ambiental y Fomento Sanitario para la Prevención y Control del Dengue y </a:t>
            </a:r>
            <a:r>
              <a:rPr lang="es-MX" sz="2000" dirty="0" err="1" smtClean="0"/>
              <a:t>Chikungunya</a:t>
            </a:r>
            <a:r>
              <a:rPr lang="es-MX" sz="2000" dirty="0" smtClean="0"/>
              <a:t>, aprobado y posteriormente publicado el día 28 de octubre del 2015 en el Periódico Oficial.</a:t>
            </a:r>
            <a:endParaRPr lang="es-MX" sz="2000" dirty="0"/>
          </a:p>
        </p:txBody>
      </p:sp>
      <p:pic>
        <p:nvPicPr>
          <p:cNvPr id="1026" name="Picture 2" descr="Resultado de imagen para REGLAMENTO dengue } zam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655" y="3786389"/>
            <a:ext cx="3003192" cy="2002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0003" y="3699188"/>
            <a:ext cx="1690607" cy="21765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2365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500"/>
                                        <p:tgtEl>
                                          <p:spTgt spid="1026"/>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944673"/>
            <a:ext cx="7886700" cy="909884"/>
          </a:xfrm>
          <a:ln>
            <a:noFill/>
          </a:ln>
        </p:spPr>
        <p:txBody>
          <a:bodyPr>
            <a:normAutofit/>
          </a:bodyPr>
          <a:lstStyle/>
          <a:p>
            <a:pPr algn="ctr"/>
            <a:r>
              <a:rPr lang="es-MX" sz="2800" b="1" dirty="0" smtClean="0">
                <a:latin typeface="Arial" panose="020B0604020202020204" pitchFamily="34" charset="0"/>
                <a:cs typeface="Arial" panose="020B0604020202020204" pitchFamily="34" charset="0"/>
              </a:rPr>
              <a:t>ACTIVIDADES</a:t>
            </a:r>
            <a:endParaRPr lang="es-MX"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970469"/>
            <a:ext cx="7886700" cy="3992450"/>
          </a:xfrm>
        </p:spPr>
        <p:txBody>
          <a:bodyPr/>
          <a:lstStyle/>
          <a:p>
            <a:pPr marL="0" indent="0" algn="just">
              <a:buNone/>
            </a:pPr>
            <a:r>
              <a:rPr lang="es-MX" sz="2000" dirty="0"/>
              <a:t>Hasta el mes de noviembre del presente año, se </a:t>
            </a:r>
            <a:r>
              <a:rPr lang="es-MX" sz="2000" dirty="0" smtClean="0"/>
              <a:t>han llevado a cabo semanal o  quincenalmente </a:t>
            </a:r>
            <a:r>
              <a:rPr lang="es-MX" sz="2000" dirty="0"/>
              <a:t>según las necesidades presentadas, la reunión de TODOS CONTRA EL MOSCO.</a:t>
            </a:r>
          </a:p>
          <a:p>
            <a:pPr algn="just"/>
            <a:endParaRPr lang="es-MX" sz="1000" dirty="0"/>
          </a:p>
          <a:p>
            <a:pPr marL="0" indent="0" algn="just">
              <a:buNone/>
            </a:pPr>
            <a:r>
              <a:rPr lang="es-MX" sz="2000" dirty="0"/>
              <a:t>La </a:t>
            </a:r>
            <a:r>
              <a:rPr lang="es-MX" sz="2000" dirty="0" err="1"/>
              <a:t>descacharrización</a:t>
            </a:r>
            <a:r>
              <a:rPr lang="es-MX" sz="2000" dirty="0"/>
              <a:t> </a:t>
            </a:r>
            <a:r>
              <a:rPr lang="es-MX" sz="2000" dirty="0" smtClean="0"/>
              <a:t>inició </a:t>
            </a:r>
            <a:r>
              <a:rPr lang="es-MX" sz="2000" dirty="0"/>
              <a:t>el 24 de noviembre del 2015 en la Comunidad </a:t>
            </a:r>
            <a:r>
              <a:rPr lang="es-MX" sz="2000" dirty="0" smtClean="0"/>
              <a:t>de El Llano</a:t>
            </a:r>
            <a:r>
              <a:rPr lang="es-MX" sz="2000" dirty="0"/>
              <a:t>, de ahí se partió al resto </a:t>
            </a:r>
            <a:r>
              <a:rPr lang="es-MX" sz="2000" dirty="0" smtClean="0"/>
              <a:t>del municipio, </a:t>
            </a:r>
            <a:r>
              <a:rPr lang="es-MX" sz="2000" dirty="0" err="1"/>
              <a:t>descacharrizando</a:t>
            </a:r>
            <a:r>
              <a:rPr lang="es-MX" sz="2000" dirty="0"/>
              <a:t> colonias, </a:t>
            </a:r>
            <a:r>
              <a:rPr lang="es-MX" sz="2000" dirty="0" smtClean="0"/>
              <a:t>fraccionamientos, </a:t>
            </a:r>
            <a:r>
              <a:rPr lang="es-MX" sz="2000" dirty="0"/>
              <a:t>avenidas</a:t>
            </a:r>
            <a:r>
              <a:rPr lang="es-MX" sz="2000" dirty="0" smtClean="0"/>
              <a:t>, calles, </a:t>
            </a:r>
            <a:r>
              <a:rPr lang="es-MX" sz="2000" dirty="0"/>
              <a:t>panteones, </a:t>
            </a:r>
            <a:r>
              <a:rPr lang="es-MX" sz="2000" dirty="0" smtClean="0"/>
              <a:t>jardines públicos, etc</a:t>
            </a:r>
            <a:r>
              <a:rPr lang="es-MX" sz="2000" dirty="0"/>
              <a:t>.</a:t>
            </a:r>
          </a:p>
        </p:txBody>
      </p:sp>
      <p:pic>
        <p:nvPicPr>
          <p:cNvPr id="1026" name="Picture 2" descr="Resultado de imagen para todos contra el mosco zamo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999" y="4471011"/>
            <a:ext cx="1662547" cy="11083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todos contra el mosco zamo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2196" y="4226586"/>
            <a:ext cx="2826588" cy="1736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todos contra el mosco zamor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240" y="4553520"/>
            <a:ext cx="2440305" cy="97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846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randombar(horizontal)">
                                      <p:cBhvr>
                                        <p:cTn id="19" dur="500"/>
                                        <p:tgtEl>
                                          <p:spTgt spid="1026"/>
                                        </p:tgtEl>
                                      </p:cBhvr>
                                    </p:animEffect>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randombar(horizontal)">
                                      <p:cBhvr>
                                        <p:cTn id="23" dur="500"/>
                                        <p:tgtEl>
                                          <p:spTgt spid="1028"/>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randombar(horizontal)">
                                      <p:cBhvr>
                                        <p:cTn id="2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944673"/>
            <a:ext cx="7886700" cy="909884"/>
          </a:xfrm>
          <a:ln>
            <a:noFill/>
          </a:ln>
        </p:spPr>
        <p:txBody>
          <a:bodyPr>
            <a:normAutofit/>
          </a:bodyPr>
          <a:lstStyle/>
          <a:p>
            <a:pPr algn="ctr"/>
            <a:r>
              <a:rPr lang="es-MX" sz="2800" b="1" dirty="0" smtClean="0">
                <a:latin typeface="Arial" panose="020B0604020202020204" pitchFamily="34" charset="0"/>
                <a:cs typeface="Arial" panose="020B0604020202020204" pitchFamily="34" charset="0"/>
              </a:rPr>
              <a:t>ACTIVIDADES</a:t>
            </a:r>
            <a:endParaRPr lang="es-MX"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970469"/>
            <a:ext cx="7886700" cy="3992450"/>
          </a:xfrm>
        </p:spPr>
        <p:txBody>
          <a:bodyPr/>
          <a:lstStyle/>
          <a:p>
            <a:pPr marL="0" indent="0" algn="just">
              <a:buNone/>
            </a:pPr>
            <a:r>
              <a:rPr lang="es-MX" sz="2000" dirty="0"/>
              <a:t>Para poder disminuir las tasas de enfermedades transmitidas por vectores es primordial la </a:t>
            </a:r>
            <a:r>
              <a:rPr lang="es-MX" sz="2000" b="1" dirty="0" smtClean="0"/>
              <a:t>Educación </a:t>
            </a:r>
            <a:r>
              <a:rPr lang="es-MX" sz="2000" b="1" dirty="0"/>
              <a:t>para la Salud</a:t>
            </a:r>
            <a:r>
              <a:rPr lang="es-MX" sz="2000" dirty="0"/>
              <a:t>, por ello, se enfatizó en dar pláticas en las </a:t>
            </a:r>
            <a:r>
              <a:rPr lang="es-MX" sz="2000" dirty="0" smtClean="0"/>
              <a:t>escuelas: jardín de niños, primarias, secundarias</a:t>
            </a:r>
            <a:r>
              <a:rPr lang="es-MX" sz="2000" dirty="0"/>
              <a:t> </a:t>
            </a:r>
            <a:r>
              <a:rPr lang="es-MX" sz="2000" dirty="0" smtClean="0"/>
              <a:t>y preparatorias</a:t>
            </a:r>
            <a:r>
              <a:rPr lang="es-MX" sz="2000" dirty="0"/>
              <a:t> </a:t>
            </a:r>
            <a:r>
              <a:rPr lang="es-MX" sz="2000" dirty="0" smtClean="0"/>
              <a:t>del </a:t>
            </a:r>
            <a:r>
              <a:rPr lang="es-MX" sz="2000" dirty="0"/>
              <a:t>municipio, </a:t>
            </a:r>
            <a:r>
              <a:rPr lang="es-MX" sz="2000" dirty="0" smtClean="0"/>
              <a:t>informando y orientando </a:t>
            </a:r>
            <a:r>
              <a:rPr lang="es-MX" sz="2000" dirty="0"/>
              <a:t>a los </a:t>
            </a:r>
            <a:r>
              <a:rPr lang="es-MX" sz="2000" dirty="0" smtClean="0"/>
              <a:t>estudiantes </a:t>
            </a:r>
            <a:r>
              <a:rPr lang="es-MX" sz="2000" dirty="0"/>
              <a:t>en </a:t>
            </a:r>
            <a:r>
              <a:rPr lang="es-MX" sz="2000" dirty="0" smtClean="0"/>
              <a:t>cómo </a:t>
            </a:r>
            <a:r>
              <a:rPr lang="es-MX" sz="2000" dirty="0"/>
              <a:t>prevenir dichas enfermedades.</a:t>
            </a:r>
          </a:p>
        </p:txBody>
      </p:sp>
      <p:pic>
        <p:nvPicPr>
          <p:cNvPr id="6" name="Imagen 5"/>
          <p:cNvPicPr>
            <a:picLocks noChangeAspect="1"/>
          </p:cNvPicPr>
          <p:nvPr/>
        </p:nvPicPr>
        <p:blipFill>
          <a:blip r:embed="rId3"/>
          <a:stretch>
            <a:fillRect/>
          </a:stretch>
        </p:blipFill>
        <p:spPr>
          <a:xfrm>
            <a:off x="4974905" y="3429000"/>
            <a:ext cx="3416877" cy="2277918"/>
          </a:xfrm>
          <a:prstGeom prst="rect">
            <a:avLst/>
          </a:prstGeom>
          <a:ln>
            <a:noFill/>
          </a:ln>
          <a:effectLst>
            <a:softEdge rad="112500"/>
          </a:effectLst>
        </p:spPr>
      </p:pic>
      <p:pic>
        <p:nvPicPr>
          <p:cNvPr id="2050" name="Picture 2" descr="Resultado de imagen para todos contra el mosco zam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87" y="3429000"/>
            <a:ext cx="3466129" cy="22779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606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randombar(horizontal)">
                                      <p:cBhvr>
                                        <p:cTn id="16" dur="500"/>
                                        <p:tgtEl>
                                          <p:spTgt spid="2050"/>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28650" y="944673"/>
            <a:ext cx="7886700" cy="909884"/>
          </a:xfrm>
          <a:ln>
            <a:noFill/>
          </a:ln>
        </p:spPr>
        <p:txBody>
          <a:bodyPr>
            <a:normAutofit/>
          </a:bodyPr>
          <a:lstStyle/>
          <a:p>
            <a:pPr algn="ctr"/>
            <a:r>
              <a:rPr lang="es-MX" sz="2800" b="1" dirty="0" smtClean="0">
                <a:latin typeface="Arial" panose="020B0604020202020204" pitchFamily="34" charset="0"/>
                <a:cs typeface="Arial" panose="020B0604020202020204" pitchFamily="34" charset="0"/>
              </a:rPr>
              <a:t>ACTIVIDADES</a:t>
            </a:r>
            <a:endParaRPr lang="es-MX"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970469"/>
            <a:ext cx="7886700" cy="3992450"/>
          </a:xfrm>
        </p:spPr>
        <p:txBody>
          <a:bodyPr/>
          <a:lstStyle/>
          <a:p>
            <a:pPr marL="0" indent="0" algn="just">
              <a:buNone/>
            </a:pPr>
            <a:r>
              <a:rPr lang="es-MX" sz="2000" dirty="0" smtClean="0"/>
              <a:t>Se realizo desfile conmemorativo para el cierre de la 1ra Jornada Nacional de lucha contra el </a:t>
            </a:r>
            <a:r>
              <a:rPr lang="es-MX" sz="2000" dirty="0" err="1" smtClean="0"/>
              <a:t>Zika</a:t>
            </a:r>
            <a:r>
              <a:rPr lang="es-MX" sz="2000" dirty="0" smtClean="0"/>
              <a:t>, Dengue y </a:t>
            </a:r>
            <a:r>
              <a:rPr lang="es-MX" sz="2000" dirty="0" err="1" smtClean="0"/>
              <a:t>Chikungunya</a:t>
            </a:r>
            <a:endParaRPr lang="es-MX" sz="2000" dirty="0"/>
          </a:p>
        </p:txBody>
      </p:sp>
      <p:pic>
        <p:nvPicPr>
          <p:cNvPr id="4" name="Picture 2" descr="Resultado de imagen para desfile del dengue zamora michoac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317" y="4449015"/>
            <a:ext cx="2018539" cy="15139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desfile del dengue zamora michoac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269" y="2796982"/>
            <a:ext cx="2018539" cy="151390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5" cstate="print">
            <a:extLst>
              <a:ext uri="{28A0092B-C50C-407E-A947-70E740481C1C}">
                <a14:useLocalDpi xmlns:a14="http://schemas.microsoft.com/office/drawing/2010/main" val="0"/>
              </a:ext>
            </a:extLst>
          </a:blip>
          <a:srcRect r="15465"/>
          <a:stretch/>
        </p:blipFill>
        <p:spPr>
          <a:xfrm>
            <a:off x="3419994" y="3310615"/>
            <a:ext cx="4618217" cy="2185647"/>
          </a:xfrm>
          <a:prstGeom prst="rect">
            <a:avLst/>
          </a:prstGeom>
        </p:spPr>
      </p:pic>
    </p:spTree>
    <p:extLst>
      <p:ext uri="{BB962C8B-B14F-4D97-AF65-F5344CB8AC3E}">
        <p14:creationId xmlns:p14="http://schemas.microsoft.com/office/powerpoint/2010/main" val="1728126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randombar(horizontal)">
                                      <p:cBhvr>
                                        <p:cTn id="16" dur="500"/>
                                        <p:tgtEl>
                                          <p:spTgt spid="2052"/>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532</Words>
  <Application>Microsoft Office PowerPoint</Application>
  <PresentationFormat>Presentación en pantalla (4:3)</PresentationFormat>
  <Paragraphs>53</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Calibri Light</vt:lpstr>
      <vt:lpstr>Tema de Office</vt:lpstr>
      <vt:lpstr>Presentación de PowerPoint</vt:lpstr>
      <vt:lpstr>DATOS GENERALES</vt:lpstr>
      <vt:lpstr>DATOS GENERALES</vt:lpstr>
      <vt:lpstr>ANTECEDENTES</vt:lpstr>
      <vt:lpstr>OBJETIVO</vt:lpstr>
      <vt:lpstr>NORMATIVIDAD</vt:lpstr>
      <vt:lpstr>ACTIVIDADES</vt:lpstr>
      <vt:lpstr>ACTIVIDADES</vt:lpstr>
      <vt:lpstr>ACTIVIDADES</vt:lpstr>
      <vt:lpstr>DEPENDENCIAS PARTICIPANTES</vt:lpstr>
      <vt:lpstr>DEPENDENCIAS PARTICIPANTES</vt:lpstr>
      <vt:lpstr>CRITERIOS DE EVALUACIÓN</vt:lpstr>
      <vt:lpstr>RESULTADOS</vt:lpstr>
      <vt:lpstr>Presentación de PowerPoint</vt:lpstr>
      <vt:lpstr>CASOS CONFIRMADOS DE DENGUE POR AÑO*</vt:lpstr>
      <vt:lpstr>CONCLUSIÓN</vt:lpstr>
      <vt:lpstr>Gobierno Municipal de Zamora Michoacán  Dr. José Carlos Lugo Godínez Presidente Municipal  Dra. Alejandra Espinosa Aguilera Regidora de Salud y Asistencia Social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Zaragoza Torres</dc:creator>
  <cp:lastModifiedBy>Juan Carlos Zaragoza Torres</cp:lastModifiedBy>
  <cp:revision>37</cp:revision>
  <dcterms:created xsi:type="dcterms:W3CDTF">2016-11-30T20:26:16Z</dcterms:created>
  <dcterms:modified xsi:type="dcterms:W3CDTF">2016-12-02T20:05:38Z</dcterms:modified>
</cp:coreProperties>
</file>